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72" r:id="rId3"/>
    <p:sldId id="263" r:id="rId4"/>
    <p:sldId id="276" r:id="rId5"/>
    <p:sldId id="257" r:id="rId6"/>
    <p:sldId id="286" r:id="rId7"/>
    <p:sldId id="287" r:id="rId8"/>
    <p:sldId id="261" r:id="rId9"/>
    <p:sldId id="264" r:id="rId10"/>
    <p:sldId id="265" r:id="rId11"/>
    <p:sldId id="259" r:id="rId12"/>
    <p:sldId id="289" r:id="rId13"/>
    <p:sldId id="290" r:id="rId14"/>
    <p:sldId id="293" r:id="rId15"/>
    <p:sldId id="26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41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17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53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743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556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64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727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71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31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87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98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35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02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95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32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5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4F2E-88CC-42A6-8679-9D4F13F3AD36}" type="datetimeFigureOut">
              <a:rPr lang="cs-CZ" smtClean="0"/>
              <a:pPr/>
              <a:t>07.02.2019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AFAC7D-2B09-43A4-B15D-B03047B7B3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31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rikova@edumob.cz" TargetMode="External"/><Relationship Id="rId2" Type="http://schemas.openxmlformats.org/officeDocument/2006/relationships/hyperlink" Target="mailto:hintnaus@edumob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3800" i="1" dirty="0">
                <a:solidFill>
                  <a:srgbClr val="FFFFFF"/>
                </a:solidFill>
                <a:latin typeface="+mn-lt"/>
              </a:rPr>
              <a:t>„Realizace zahraničních odborných praxí pro studenty vyšších odborných škol zdravotnických na Vysočině“</a:t>
            </a:r>
            <a:br>
              <a:rPr lang="cs-CZ" sz="3800" dirty="0">
                <a:solidFill>
                  <a:srgbClr val="FFFFFF"/>
                </a:solidFill>
                <a:latin typeface="+mn-lt"/>
              </a:rPr>
            </a:br>
            <a:r>
              <a:rPr lang="cs-CZ" sz="3800" dirty="0">
                <a:solidFill>
                  <a:srgbClr val="FFFFFF"/>
                </a:solidFill>
              </a:rPr>
              <a:t> 2018-1-CZ01-KA102-047220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56386" y="3962088"/>
            <a:ext cx="6203795" cy="118610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endParaRPr lang="cs-CZ" sz="1300" dirty="0">
              <a:solidFill>
                <a:srgbClr val="FFFFFF">
                  <a:alpha val="70000"/>
                </a:srgbClr>
              </a:solidFill>
            </a:endParaRPr>
          </a:p>
          <a:p>
            <a:pPr algn="l">
              <a:lnSpc>
                <a:spcPct val="90000"/>
              </a:lnSpc>
            </a:pPr>
            <a:endParaRPr lang="cs-CZ" sz="1300" b="1" dirty="0">
              <a:solidFill>
                <a:srgbClr val="FFFFFF">
                  <a:alpha val="70000"/>
                </a:srgbClr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1300" b="1" dirty="0">
                <a:solidFill>
                  <a:srgbClr val="FFFFFF">
                    <a:alpha val="70000"/>
                  </a:srgbClr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cs-CZ" sz="1300" dirty="0">
                <a:solidFill>
                  <a:srgbClr val="FFFFFF">
                    <a:alpha val="70000"/>
                  </a:srgbClr>
                </a:solidFill>
              </a:rPr>
              <a:t>17. 02. – 16. 03. </a:t>
            </a:r>
            <a:r>
              <a:rPr lang="cs-CZ" sz="1300">
                <a:solidFill>
                  <a:srgbClr val="FFFFFF">
                    <a:alpha val="70000"/>
                  </a:srgbClr>
                </a:solidFill>
              </a:rPr>
              <a:t>2019, PLYMOUTH - UK  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sz="4800" dirty="0"/>
              <a:t>CO S SEBOU?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0654" y="2160589"/>
            <a:ext cx="8193347" cy="4299588"/>
          </a:xfrm>
        </p:spPr>
        <p:txBody>
          <a:bodyPr>
            <a:normAutofit fontScale="85000" lnSpcReduction="20000"/>
          </a:bodyPr>
          <a:lstStyle/>
          <a:p>
            <a:pPr marL="265176" indent="-265176">
              <a:spcAft>
                <a:spcPts val="600"/>
              </a:spcAft>
              <a:buFont typeface="Wingdings 2"/>
              <a:buChar char=""/>
              <a:defRPr/>
            </a:pPr>
            <a:r>
              <a:rPr lang="cs-CZ" b="1" dirty="0">
                <a:solidFill>
                  <a:schemeClr val="tx1"/>
                </a:solidFill>
              </a:rPr>
              <a:t>Občanský průkaz / pas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b="1" dirty="0">
                <a:solidFill>
                  <a:schemeClr val="tx1"/>
                </a:solidFill>
              </a:rPr>
              <a:t>kartičku pojištěnce (</a:t>
            </a:r>
            <a:r>
              <a:rPr lang="cs-CZ" altLang="cs-CZ" dirty="0">
                <a:solidFill>
                  <a:schemeClr val="tx1"/>
                </a:solidFill>
              </a:rPr>
              <a:t>Kopie Vašich občanských průkazů/pasů – pro Vaši osobní potřebu v případě ztráty)</a:t>
            </a:r>
            <a:endParaRPr lang="cs-CZ" dirty="0">
              <a:solidFill>
                <a:schemeClr val="tx1"/>
              </a:solidFill>
            </a:endParaRPr>
          </a:p>
          <a:p>
            <a:pPr marL="265176" indent="-265176">
              <a:spcAft>
                <a:spcPts val="600"/>
              </a:spcAft>
              <a:buFont typeface="Wingdings 2"/>
              <a:buChar char=""/>
              <a:defRPr/>
            </a:pPr>
            <a:r>
              <a:rPr lang="cs-CZ" b="1" dirty="0">
                <a:solidFill>
                  <a:schemeClr val="tx1"/>
                </a:solidFill>
              </a:rPr>
              <a:t>Léky – </a:t>
            </a:r>
            <a:r>
              <a:rPr lang="cs-CZ" dirty="0">
                <a:solidFill>
                  <a:schemeClr val="tx1"/>
                </a:solidFill>
              </a:rPr>
              <a:t>(dostatečné množství na měsíc) </a:t>
            </a:r>
          </a:p>
          <a:p>
            <a:pPr marL="265176" indent="-265176">
              <a:spcAft>
                <a:spcPts val="600"/>
              </a:spcAft>
              <a:buFont typeface="Wingdings 2"/>
              <a:buChar char=""/>
              <a:defRPr/>
            </a:pPr>
            <a:r>
              <a:rPr lang="cs-CZ" b="1" dirty="0">
                <a:solidFill>
                  <a:schemeClr val="tx1"/>
                </a:solidFill>
              </a:rPr>
              <a:t>Oblečení</a:t>
            </a:r>
            <a:r>
              <a:rPr lang="cs-CZ" dirty="0">
                <a:solidFill>
                  <a:schemeClr val="tx1"/>
                </a:solidFill>
              </a:rPr>
              <a:t> na 4 týdny vhodné do Anglického podnebí, mírnější zima něž u nás, více deštivá – adekvátní teplé/nepromokavé oblečení </a:t>
            </a:r>
          </a:p>
          <a:p>
            <a:pPr marL="665226" lvl="1" indent="-265176">
              <a:spcAft>
                <a:spcPts val="60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tx1"/>
                </a:solidFill>
              </a:rPr>
              <a:t>Pracovní „</a:t>
            </a:r>
            <a:r>
              <a:rPr lang="cs-CZ" dirty="0" err="1">
                <a:solidFill>
                  <a:schemeClr val="tx1"/>
                </a:solidFill>
              </a:rPr>
              <a:t>dress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code</a:t>
            </a:r>
            <a:r>
              <a:rPr lang="cs-CZ" dirty="0">
                <a:solidFill>
                  <a:schemeClr val="tx1"/>
                </a:solidFill>
              </a:rPr>
              <a:t>“ – někteří zaměstnavatelé mají speciální požadavky (viz. papíry) </a:t>
            </a:r>
          </a:p>
          <a:p>
            <a:pPr marL="265176" indent="-265176">
              <a:spcAft>
                <a:spcPts val="600"/>
              </a:spcAft>
              <a:buFont typeface="Wingdings 2"/>
              <a:buChar char=""/>
              <a:defRPr/>
            </a:pPr>
            <a:r>
              <a:rPr lang="cs-CZ" b="1" dirty="0">
                <a:solidFill>
                  <a:schemeClr val="tx1"/>
                </a:solidFill>
              </a:rPr>
              <a:t>Hygienické potřeby, šampon, věci osobní potřeby </a:t>
            </a:r>
            <a:endParaRPr lang="cs-CZ" dirty="0">
              <a:solidFill>
                <a:schemeClr val="tx1"/>
              </a:solidFill>
            </a:endParaRPr>
          </a:p>
          <a:p>
            <a:pPr marL="265176" indent="-265176">
              <a:spcAft>
                <a:spcPts val="600"/>
              </a:spcAft>
              <a:buFont typeface="Wingdings 2"/>
              <a:buChar char=""/>
              <a:defRPr/>
            </a:pPr>
            <a:r>
              <a:rPr lang="cs-CZ" b="1" dirty="0">
                <a:solidFill>
                  <a:schemeClr val="tx1"/>
                </a:solidFill>
              </a:rPr>
              <a:t>Kapesné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Ceny v Anglii jsou vyšší než u nás (cca 35 – 40 %). Jídlo a zboží v supermarketech je rovněž dražší než u nás. Největší rozdíl v cenách je v oblastech služeb, dopravy a ubytování, které máte v rámci stáže plně hrazené. Veškeré spotřební zboží je běžně dostupné.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cs-CZ" sz="1500" b="1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cs-CZ" sz="1700" b="1" dirty="0">
                <a:solidFill>
                  <a:schemeClr val="tx1"/>
                </a:solidFill>
              </a:rPr>
              <a:t>(Drobný dárek pro hostitele - není povinné)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73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984" y="640972"/>
            <a:ext cx="8596668" cy="1146220"/>
          </a:xfrm>
        </p:spPr>
        <p:txBody>
          <a:bodyPr>
            <a:normAutofit/>
          </a:bodyPr>
          <a:lstStyle/>
          <a:p>
            <a:r>
              <a:rPr lang="cs-CZ" sz="4800" dirty="0"/>
              <a:t>UNITED KINGDOM </a:t>
            </a:r>
          </a:p>
        </p:txBody>
      </p:sp>
      <p:sp>
        <p:nvSpPr>
          <p:cNvPr id="4" name="Obdélník 3"/>
          <p:cNvSpPr/>
          <p:nvPr/>
        </p:nvSpPr>
        <p:spPr>
          <a:xfrm flipH="1">
            <a:off x="7526346" y="5389753"/>
            <a:ext cx="2047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Vlajka UK – „Union Jack“ 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0295869" y="560948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Znak UK</a:t>
            </a:r>
            <a:endParaRPr lang="cs-CZ" dirty="0"/>
          </a:p>
        </p:txBody>
      </p:sp>
      <p:sp>
        <p:nvSpPr>
          <p:cNvPr id="10" name="AutoShape 2" descr="Bildergebnis für Ireland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UK VLAJ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Ã½sledek obrÃ¡zku pro UK VLAJKA"/>
          <p:cNvSpPr>
            <a:spLocks noChangeAspect="1" noChangeArrowheads="1"/>
          </p:cNvSpPr>
          <p:nvPr/>
        </p:nvSpPr>
        <p:spPr bwMode="auto">
          <a:xfrm>
            <a:off x="7197552" y="44231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6" name="Picture 8" descr="VÃ½sledek obrÃ¡zku pro UK VLAJ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65" y="4204107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Ã½sledek obrÃ¡zku pro znak United king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313" y="3644263"/>
            <a:ext cx="1881460" cy="183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Ã½sledek obrÃ¡zku pro londÃ½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552" y="758940"/>
            <a:ext cx="4322626" cy="257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>
          <a:xfrm>
            <a:off x="481164" y="1835372"/>
            <a:ext cx="6339009" cy="51756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Spojené království Velké Británie a Severního Irska, zkráceně Velká Británie, také Spojené království, je ostrovní  stát západní Evropy s hlavním městem Londýn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Cca 66 mil obyvatel (8,1 mil. v Londýně)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Konstituční monarchie – královna Alžběta II (92 let, z toho vládne 66)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Ve Velké Británii se platí britskými librami (£)</a:t>
            </a:r>
            <a:r>
              <a:rPr lang="cs-CZ" sz="2000" dirty="0">
                <a:solidFill>
                  <a:schemeClr val="tx1"/>
                </a:solidFill>
              </a:rPr>
              <a:t> – (29.3 Kč)</a:t>
            </a:r>
            <a:endParaRPr lang="pl-PL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Nejvyšší horou je skotský Ben Nevis se svými 1343 metry. Samotná Anglie je převážně nížinatá, </a:t>
            </a:r>
            <a:r>
              <a:rPr lang="cs-CZ" sz="2000" dirty="0" err="1">
                <a:solidFill>
                  <a:schemeClr val="tx1"/>
                </a:solidFill>
              </a:rPr>
              <a:t>Cornwall</a:t>
            </a:r>
            <a:r>
              <a:rPr lang="cs-CZ" sz="2000" dirty="0">
                <a:solidFill>
                  <a:schemeClr val="tx1"/>
                </a:solidFill>
              </a:rPr>
              <a:t>, Wales a Skotsko jsou spíše hornaté. Klima je mírné oceánské, na rozdíl od kontinentu jsou zimy mírnější, častěji však prší.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Průměrná roční teplota se pohybuje okolo 9 °C. V lednu dosahuje přibližně 5 °C a v červenci stoupá k 18 °C.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70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BCAEEEBD-779B-4609-A737-4BEFD6474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F865128-9162-4A93-BA38-3EDA100D0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7FAD7EB-2975-48FE-9C11-06D44B0DB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8F958341-3D13-40CF-B851-BBFE57BD4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E52E91BF-6028-4758-83D2-479E08BC6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BB6FFE21-EADD-48B3-B3A3-7D6CEBD0A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1DC66C91-0E5F-44BB-A970-EBE30BD37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B94AAD67-2A87-45F4-89D1-050773C99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7051A6E4-D760-437F-8BB3-F99D4A20F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2A6C2BC1-D612-48ED-923C-0F0024DB0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3EC7FFC4-633F-4F2A-AB36-3D953B16B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05E0730-885B-46EA-B612-39C4BDCE10EA}"/>
              </a:ext>
            </a:extLst>
          </p:cNvPr>
          <p:cNvSpPr txBox="1">
            <a:spLocks/>
          </p:cNvSpPr>
          <p:nvPr/>
        </p:nvSpPr>
        <p:spPr>
          <a:xfrm>
            <a:off x="989768" y="609600"/>
            <a:ext cx="5498361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Plymouth</a:t>
            </a: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4D3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830D6847-ADDF-4B17-A7DA-CF7DFD16407C}"/>
              </a:ext>
            </a:extLst>
          </p:cNvPr>
          <p:cNvSpPr txBox="1">
            <a:spLocks/>
          </p:cNvSpPr>
          <p:nvPr/>
        </p:nvSpPr>
        <p:spPr>
          <a:xfrm>
            <a:off x="989770" y="2160589"/>
            <a:ext cx="554973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Plymouth je přístavní město na jihozápadě Anglie</a:t>
            </a:r>
          </a:p>
          <a:p>
            <a:r>
              <a:rPr lang="en-US"/>
              <a:t>V minulosti nejdůležitější základna Královského námořnictva </a:t>
            </a:r>
          </a:p>
          <a:p>
            <a:r>
              <a:rPr lang="en-US"/>
              <a:t>Nad přístavem se na útesu vypíná Královská citadela, založená v 16. století Karlem II.</a:t>
            </a:r>
          </a:p>
          <a:p>
            <a:r>
              <a:rPr lang="en-US"/>
              <a:t>Největší akvárium v Anglii, v němž si lze prohlédnout živočichy žijící od tamních vod, přes Atlantik až po Velký bariérový útes u Austrálie.</a:t>
            </a:r>
          </a:p>
          <a:p>
            <a:r>
              <a:rPr lang="en-US"/>
              <a:t>Proslulý maják Smeaton´s Tower z poloviny 18. století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100" name="Picture 4" descr="VÃ½sledek obrÃ¡zku pro plymouth u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r="5147"/>
          <a:stretch/>
        </p:blipFill>
        <p:spPr bwMode="auto">
          <a:xfrm>
            <a:off x="7531482" y="10"/>
            <a:ext cx="4657341" cy="34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Ã½sledek obrÃ¡zku pro plymouth united kingd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1" b="2"/>
          <a:stretch/>
        </p:blipFill>
        <p:spPr bwMode="auto">
          <a:xfrm>
            <a:off x="7528308" y="3437472"/>
            <a:ext cx="4657341" cy="34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6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136">
            <a:extLst>
              <a:ext uri="{FF2B5EF4-FFF2-40B4-BE49-F238E27FC236}">
                <a16:creationId xmlns:a16="http://schemas.microsoft.com/office/drawing/2014/main" id="{1418E447-E148-4101-80FA-2DAF2AEB6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F12A889-19A8-4F03-A0CD-C9E02F82B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6CF346D-F356-471A-BC7C-CFEF6D386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23">
              <a:extLst>
                <a:ext uri="{FF2B5EF4-FFF2-40B4-BE49-F238E27FC236}">
                  <a16:creationId xmlns:a16="http://schemas.microsoft.com/office/drawing/2014/main" id="{6BB0FFB3-AC3E-4B20-A163-E262C6C8C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5">
              <a:extLst>
                <a:ext uri="{FF2B5EF4-FFF2-40B4-BE49-F238E27FC236}">
                  <a16:creationId xmlns:a16="http://schemas.microsoft.com/office/drawing/2014/main" id="{BD356454-032F-4E57-9E39-E365EC4FB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94B44E4E-530F-47E1-AB17-AD3C749E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7">
              <a:extLst>
                <a:ext uri="{FF2B5EF4-FFF2-40B4-BE49-F238E27FC236}">
                  <a16:creationId xmlns:a16="http://schemas.microsoft.com/office/drawing/2014/main" id="{8B4E42E3-4EEF-407D-A9D9-5198E4D43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8">
              <a:extLst>
                <a:ext uri="{FF2B5EF4-FFF2-40B4-BE49-F238E27FC236}">
                  <a16:creationId xmlns:a16="http://schemas.microsoft.com/office/drawing/2014/main" id="{C070C669-75F2-4F25-A0BB-1183C8A59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9">
              <a:extLst>
                <a:ext uri="{FF2B5EF4-FFF2-40B4-BE49-F238E27FC236}">
                  <a16:creationId xmlns:a16="http://schemas.microsoft.com/office/drawing/2014/main" id="{115065DD-90BF-4045-B90C-89293E98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D5A8D682-1F5C-43AB-8009-383AEF9E2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7B3DBBF5-2DDD-4C81-B2A4-A6DBBCB0D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Nadpis 1">
            <a:extLst>
              <a:ext uri="{FF2B5EF4-FFF2-40B4-BE49-F238E27FC236}">
                <a16:creationId xmlns:a16="http://schemas.microsoft.com/office/drawing/2014/main" id="{205E0730-885B-46EA-B612-39C4BDCE10EA}"/>
              </a:ext>
            </a:extLst>
          </p:cNvPr>
          <p:cNvSpPr txBox="1">
            <a:spLocks/>
          </p:cNvSpPr>
          <p:nvPr/>
        </p:nvSpPr>
        <p:spPr>
          <a:xfrm>
            <a:off x="4159225" y="609600"/>
            <a:ext cx="511477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Exeter City </a:t>
            </a:r>
          </a:p>
        </p:txBody>
      </p:sp>
      <p:pic>
        <p:nvPicPr>
          <p:cNvPr id="3074" name="Picture 2" descr="Exeter Cathedral, Exeter, Anglie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" r="4" b="2650"/>
          <a:stretch/>
        </p:blipFill>
        <p:spPr bwMode="auto">
          <a:xfrm>
            <a:off x="509136" y="10"/>
            <a:ext cx="3517876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EXETER  zÃ¡kladnÃ­ info"/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3" r="-1" b="10460"/>
          <a:stretch/>
        </p:blipFill>
        <p:spPr bwMode="auto">
          <a:xfrm>
            <a:off x="188498" y="2288131"/>
            <a:ext cx="3514822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astronomical clock exeter">
            <a:extLst>
              <a:ext uri="{FF2B5EF4-FFF2-40B4-BE49-F238E27FC236}">
                <a16:creationId xmlns:a16="http://schemas.microsoft.com/office/drawing/2014/main" id="{2986B810-47C8-48DB-996F-4FB6BD3C4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6" r="4" b="26231"/>
          <a:stretch/>
        </p:blipFill>
        <p:spPr bwMode="auto">
          <a:xfrm>
            <a:off x="-10633" y="4565636"/>
            <a:ext cx="3355563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Isosceles Triangle 30">
            <a:extLst>
              <a:ext uri="{FF2B5EF4-FFF2-40B4-BE49-F238E27FC236}">
                <a16:creationId xmlns:a16="http://schemas.microsoft.com/office/drawing/2014/main" id="{601DBFE7-59F3-41F8-BC4E-83FB08639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80" name="Straight Connector 150">
            <a:extLst>
              <a:ext uri="{FF2B5EF4-FFF2-40B4-BE49-F238E27FC236}">
                <a16:creationId xmlns:a16="http://schemas.microsoft.com/office/drawing/2014/main" id="{95AC3254-FB46-4BDF-B7F2-2D039653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152">
            <a:extLst>
              <a:ext uri="{FF2B5EF4-FFF2-40B4-BE49-F238E27FC236}">
                <a16:creationId xmlns:a16="http://schemas.microsoft.com/office/drawing/2014/main" id="{DD6280CF-E187-4C89-97A6-CE354B277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Isosceles Triangle 30">
            <a:extLst>
              <a:ext uri="{FF2B5EF4-FFF2-40B4-BE49-F238E27FC236}">
                <a16:creationId xmlns:a16="http://schemas.microsoft.com/office/drawing/2014/main" id="{AB636136-2572-47F5-B45E-4AE6AD867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830D6847-ADDF-4B17-A7DA-CF7DFD16407C}"/>
              </a:ext>
            </a:extLst>
          </p:cNvPr>
          <p:cNvSpPr txBox="1">
            <a:spLocks/>
          </p:cNvSpPr>
          <p:nvPr/>
        </p:nvSpPr>
        <p:spPr>
          <a:xfrm>
            <a:off x="4159225" y="2160589"/>
            <a:ext cx="511477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/>
              <a:t>Exeter je přístavní město na řece Exe a hlavní město hrabství Devon</a:t>
            </a:r>
          </a:p>
          <a:p>
            <a:pPr>
              <a:lnSpc>
                <a:spcPct val="90000"/>
              </a:lnSpc>
            </a:pPr>
            <a:r>
              <a:rPr lang="en-US"/>
              <a:t>Gotická katedrála ze 13. století </a:t>
            </a:r>
          </a:p>
          <a:p>
            <a:pPr lvl="1">
              <a:lnSpc>
                <a:spcPct val="90000"/>
              </a:lnSpc>
            </a:pPr>
            <a:r>
              <a:rPr lang="en-US"/>
              <a:t>nejdelší celistvý gotický strop na světě </a:t>
            </a:r>
          </a:p>
          <a:p>
            <a:pPr lvl="1">
              <a:lnSpc>
                <a:spcPct val="90000"/>
              </a:lnSpc>
            </a:pPr>
            <a:r>
              <a:rPr lang="en-US"/>
              <a:t>druhá největší sbírka zvonů na světě </a:t>
            </a:r>
          </a:p>
          <a:p>
            <a:pPr lvl="1">
              <a:lnSpc>
                <a:spcPct val="90000"/>
              </a:lnSpc>
            </a:pPr>
            <a:r>
              <a:rPr lang="en-US"/>
              <a:t>astronomické hodiny z 15. století s 24 hodinovým ciferníkem, jednotlivé hodiny jsou značeny římskými číslicemi I-XII (poledne je nahoře a půlnoc dole) a vnitřní kruh zobrazuje den. </a:t>
            </a:r>
          </a:p>
          <a:p>
            <a:pPr>
              <a:lnSpc>
                <a:spcPct val="90000"/>
              </a:lnSpc>
            </a:pPr>
            <a:r>
              <a:rPr lang="en-US"/>
              <a:t>Historie města opředená legendami o čarodějnictví</a:t>
            </a:r>
          </a:p>
          <a:p>
            <a:pPr>
              <a:lnSpc>
                <a:spcPct val="90000"/>
              </a:lnSpc>
            </a:pPr>
            <a:r>
              <a:rPr lang="en-US"/>
              <a:t>Pozůstatky středověkého vodovodního systému </a:t>
            </a:r>
          </a:p>
        </p:txBody>
      </p:sp>
    </p:spTree>
    <p:extLst>
      <p:ext uri="{BB962C8B-B14F-4D97-AF65-F5344CB8AC3E}">
        <p14:creationId xmlns:p14="http://schemas.microsoft.com/office/powerpoint/2010/main" val="396738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1817"/>
          </a:xfrm>
        </p:spPr>
        <p:txBody>
          <a:bodyPr/>
          <a:lstStyle/>
          <a:p>
            <a:r>
              <a:rPr lang="cs-CZ" dirty="0"/>
              <a:t>DISEMINACE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0397" y="1541417"/>
            <a:ext cx="8990541" cy="388077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Fotografie, příspěvky (z praxe, ale i doprovodného programu)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Facebook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Instagram</a:t>
            </a:r>
          </a:p>
          <a:p>
            <a:r>
              <a:rPr lang="cs-CZ" sz="2400" dirty="0">
                <a:solidFill>
                  <a:schemeClr val="tx1"/>
                </a:solidFill>
              </a:rPr>
              <a:t>Popis jednoho dne stáže</a:t>
            </a:r>
          </a:p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968" y="313508"/>
            <a:ext cx="2963157" cy="61395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65" y="2009258"/>
            <a:ext cx="3485699" cy="44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5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Děkuji vám za pozornost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1005841" y="1754295"/>
            <a:ext cx="5212080" cy="4023360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Prostor pro dotazy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V případě dotazů nás neváhejte kontaktovat na adrese </a:t>
            </a:r>
            <a:r>
              <a:rPr lang="cs-CZ" sz="2800" dirty="0">
                <a:solidFill>
                  <a:schemeClr val="tx1"/>
                </a:solidFill>
                <a:hlinkClick r:id="rId2"/>
              </a:rPr>
              <a:t>hintnaus@edumob.cz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(+420 777 617 291)</a:t>
            </a: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hlinkClick r:id="rId3"/>
              </a:rPr>
              <a:t>marikova@edumob.cz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(+420 721 106 881)</a:t>
            </a:r>
          </a:p>
          <a:p>
            <a:pPr>
              <a:buFontTx/>
              <a:buChar char="-"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sz="2800" dirty="0"/>
          </a:p>
          <a:p>
            <a:pPr>
              <a:buNone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18" y="2118928"/>
            <a:ext cx="2181429" cy="288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sz="4800" dirty="0"/>
              <a:t>PROGRAM ERASMUS+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03785"/>
            <a:ext cx="9002243" cy="388077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cs-CZ" sz="2400">
                <a:solidFill>
                  <a:schemeClr val="tx1"/>
                </a:solidFill>
              </a:rPr>
              <a:t>Vzdělávací program, který je řízen Evropskou komisí na období 2014 - 2020.</a:t>
            </a:r>
          </a:p>
          <a:p>
            <a:pPr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cs-CZ" sz="2400">
                <a:solidFill>
                  <a:schemeClr val="tx1"/>
                </a:solidFill>
              </a:rPr>
              <a:t>Klíčová aktivita 1 je zaměřena mj. na podporu mobilit v odborné přípravě.</a:t>
            </a:r>
          </a:p>
          <a:p>
            <a:pPr>
              <a:buFont typeface="Wingdings 2" pitchFamily="18" charset="2"/>
              <a:buNone/>
              <a:defRPr/>
            </a:pPr>
            <a:r>
              <a:rPr lang="cs-CZ" sz="2400">
                <a:solidFill>
                  <a:schemeClr val="tx1"/>
                </a:solidFill>
              </a:rPr>
              <a:t>Program přináší:</a:t>
            </a:r>
          </a:p>
          <a:p>
            <a:pPr lvl="1">
              <a:defRPr/>
            </a:pPr>
            <a:r>
              <a:rPr lang="cs-CZ" sz="2000">
                <a:solidFill>
                  <a:schemeClr val="tx1"/>
                </a:solidFill>
              </a:rPr>
              <a:t>stáže v zahraničí v rámci EU,</a:t>
            </a:r>
          </a:p>
          <a:p>
            <a:pPr lvl="1">
              <a:defRPr/>
            </a:pPr>
            <a:r>
              <a:rPr lang="cs-CZ" sz="2000">
                <a:solidFill>
                  <a:schemeClr val="tx1"/>
                </a:solidFill>
              </a:rPr>
              <a:t>rozvoj jazykových dovedností účastníků,</a:t>
            </a:r>
          </a:p>
          <a:p>
            <a:pPr lvl="1">
              <a:defRPr/>
            </a:pPr>
            <a:r>
              <a:rPr lang="cs-CZ" sz="2000">
                <a:solidFill>
                  <a:schemeClr val="tx1"/>
                </a:solidFill>
              </a:rPr>
              <a:t>zvýšení kvalifikace a růst kompetencí žáků pomocí zahraničních zkušeností.</a:t>
            </a:r>
          </a:p>
          <a:p>
            <a:pPr>
              <a:buFont typeface="Wingdings 2" pitchFamily="18" charset="2"/>
              <a:buNone/>
              <a:defRPr/>
            </a:pPr>
            <a:endParaRPr lang="cs-CZ" sz="2400">
              <a:solidFill>
                <a:schemeClr val="tx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400">
                <a:solidFill>
                  <a:schemeClr val="tx1"/>
                </a:solidFill>
              </a:rPr>
              <a:t>V ČR je program řízen Domem zahraniční spolupráce.</a:t>
            </a:r>
            <a:endParaRPr lang="cs-CZ" sz="200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091FCE9-AC4A-4A48-948B-E6F53B509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8" y="5491163"/>
            <a:ext cx="47879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cs-CZ"/>
              <a:t>PRAXE – Co mi přinese?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78918" y="1109144"/>
            <a:ext cx="6341016" cy="5590913"/>
          </a:xfrm>
        </p:spPr>
        <p:txBody>
          <a:bodyPr anchor="ctr">
            <a:normAutofit/>
          </a:bodyPr>
          <a:lstStyle/>
          <a:p>
            <a:r>
              <a:rPr lang="cs-CZ" altLang="cs-CZ" sz="2400" b="1" dirty="0">
                <a:solidFill>
                  <a:schemeClr val="tx1"/>
                </a:solidFill>
              </a:rPr>
              <a:t>Praxe ve UK znamená:</a:t>
            </a:r>
          </a:p>
          <a:p>
            <a:pPr lvl="2"/>
            <a:r>
              <a:rPr lang="cs-CZ" altLang="cs-CZ" sz="1800" dirty="0">
                <a:solidFill>
                  <a:schemeClr val="tx1"/>
                </a:solidFill>
              </a:rPr>
              <a:t>zužitkování teoretických znalostí při reálné práci</a:t>
            </a:r>
          </a:p>
          <a:p>
            <a:pPr lvl="2"/>
            <a:r>
              <a:rPr lang="cs-CZ" altLang="cs-CZ" sz="1800" dirty="0">
                <a:solidFill>
                  <a:schemeClr val="tx1"/>
                </a:solidFill>
              </a:rPr>
              <a:t>rozvoj jazykových dovedností</a:t>
            </a:r>
          </a:p>
          <a:p>
            <a:pPr lvl="2"/>
            <a:r>
              <a:rPr lang="cs-CZ" altLang="cs-CZ" sz="1800" dirty="0">
                <a:solidFill>
                  <a:schemeClr val="tx1"/>
                </a:solidFill>
              </a:rPr>
              <a:t>zkušenost s prací v mezinárodním prostředí</a:t>
            </a:r>
          </a:p>
          <a:p>
            <a:pPr lvl="2"/>
            <a:r>
              <a:rPr lang="cs-CZ" altLang="cs-CZ" sz="1800" dirty="0">
                <a:solidFill>
                  <a:schemeClr val="tx1"/>
                </a:solidFill>
              </a:rPr>
              <a:t>poznání Velké Británie, místní kultury a gastronomie</a:t>
            </a:r>
          </a:p>
          <a:p>
            <a:pPr marL="914400" lvl="2" indent="0">
              <a:buNone/>
            </a:pPr>
            <a:endParaRPr lang="cs-CZ" altLang="cs-CZ" sz="1800" dirty="0">
              <a:solidFill>
                <a:schemeClr val="tx1"/>
              </a:solidFill>
            </a:endParaRPr>
          </a:p>
          <a:p>
            <a:r>
              <a:rPr lang="cs-CZ" altLang="cs-CZ" sz="2400" b="1" dirty="0">
                <a:solidFill>
                  <a:schemeClr val="tx1"/>
                </a:solidFill>
              </a:rPr>
              <a:t>Díky grantu jsou hrazeny náklady na:</a:t>
            </a:r>
          </a:p>
          <a:p>
            <a:pPr lvl="2"/>
            <a:r>
              <a:rPr lang="cs-CZ" altLang="cs-CZ" sz="1800" dirty="0">
                <a:solidFill>
                  <a:schemeClr val="tx1"/>
                </a:solidFill>
              </a:rPr>
              <a:t>dopravu</a:t>
            </a:r>
          </a:p>
          <a:p>
            <a:pPr lvl="2"/>
            <a:r>
              <a:rPr lang="cs-CZ" altLang="cs-CZ" sz="1800" dirty="0">
                <a:solidFill>
                  <a:schemeClr val="tx1"/>
                </a:solidFill>
              </a:rPr>
              <a:t>ubytování</a:t>
            </a:r>
          </a:p>
          <a:p>
            <a:pPr lvl="2"/>
            <a:r>
              <a:rPr lang="cs-CZ" altLang="cs-CZ" sz="1800" dirty="0">
                <a:solidFill>
                  <a:schemeClr val="tx1"/>
                </a:solidFill>
              </a:rPr>
              <a:t>stravování</a:t>
            </a:r>
          </a:p>
          <a:p>
            <a:pPr lvl="2"/>
            <a:r>
              <a:rPr lang="cs-CZ" altLang="cs-CZ" sz="1800" dirty="0">
                <a:solidFill>
                  <a:schemeClr val="tx1"/>
                </a:solidFill>
              </a:rPr>
              <a:t>doprovodný program</a:t>
            </a:r>
          </a:p>
          <a:p>
            <a:pPr lvl="2"/>
            <a:r>
              <a:rPr lang="cs-CZ" altLang="cs-CZ" sz="1800" dirty="0">
                <a:solidFill>
                  <a:schemeClr val="tx1"/>
                </a:solidFill>
              </a:rPr>
              <a:t>pojištění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206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6422"/>
          </a:xfrm>
        </p:spPr>
        <p:txBody>
          <a:bodyPr>
            <a:normAutofit/>
          </a:bodyPr>
          <a:lstStyle/>
          <a:p>
            <a:r>
              <a:rPr lang="cs-CZ" sz="4800" dirty="0"/>
              <a:t>CESTA DO ANGLIE A ZPĚT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650670"/>
            <a:ext cx="9588649" cy="4750130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000" dirty="0">
                <a:solidFill>
                  <a:schemeClr val="tx1"/>
                </a:solidFill>
              </a:rPr>
              <a:t>Odlet z Prahy 17.02. – cesta na letiště do Prahy individuálně </a:t>
            </a:r>
          </a:p>
          <a:p>
            <a:pPr lvl="1"/>
            <a:r>
              <a:rPr lang="cs-CZ" altLang="cs-CZ" sz="1800" dirty="0">
                <a:solidFill>
                  <a:schemeClr val="tx1"/>
                </a:solidFill>
              </a:rPr>
              <a:t>Praha Terminal 1 - 11:10 ----- </a:t>
            </a:r>
            <a:r>
              <a:rPr lang="en-US" altLang="cs-CZ" sz="1800" dirty="0">
                <a:solidFill>
                  <a:schemeClr val="tx1"/>
                </a:solidFill>
              </a:rPr>
              <a:t>Heathrow (LHR)</a:t>
            </a:r>
            <a:r>
              <a:rPr lang="cs-CZ" altLang="cs-CZ" sz="1800" dirty="0">
                <a:solidFill>
                  <a:schemeClr val="tx1"/>
                </a:solidFill>
              </a:rPr>
              <a:t> Terminal 3 - </a:t>
            </a:r>
            <a:r>
              <a:rPr lang="en-US" altLang="cs-CZ" sz="1800" dirty="0">
                <a:solidFill>
                  <a:schemeClr val="tx1"/>
                </a:solidFill>
              </a:rPr>
              <a:t>12:25</a:t>
            </a:r>
            <a:endParaRPr lang="cs-CZ" altLang="cs-CZ" sz="1800" dirty="0">
              <a:solidFill>
                <a:schemeClr val="tx1"/>
              </a:solidFill>
            </a:endParaRPr>
          </a:p>
          <a:p>
            <a:pPr lvl="1"/>
            <a:r>
              <a:rPr lang="cs-CZ" altLang="cs-CZ" sz="1800" dirty="0" err="1">
                <a:solidFill>
                  <a:schemeClr val="tx1"/>
                </a:solidFill>
              </a:rPr>
              <a:t>British</a:t>
            </a:r>
            <a:r>
              <a:rPr lang="cs-CZ" altLang="cs-CZ" sz="1800" dirty="0">
                <a:solidFill>
                  <a:schemeClr val="tx1"/>
                </a:solidFill>
              </a:rPr>
              <a:t> Airways (BA) ‐ 855</a:t>
            </a:r>
          </a:p>
          <a:p>
            <a:r>
              <a:rPr lang="cs-CZ" sz="2000" dirty="0">
                <a:solidFill>
                  <a:schemeClr val="tx1"/>
                </a:solidFill>
              </a:rPr>
              <a:t>Z letiště do Plymouth Vás zaveze objednaný soukromý autobus, bude na Vás čekat na letišti a doveze až do Plymouth, kde bude čekat zástupce partnerské organizace, pak přesun na ubytování </a:t>
            </a:r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sz="2000" dirty="0">
                <a:solidFill>
                  <a:schemeClr val="tx1"/>
                </a:solidFill>
              </a:rPr>
              <a:t>Zpět odlet 16.03. z UK do Prahy – transfer opět sjednaným autobusem, sraz v ranních hodinách </a:t>
            </a:r>
          </a:p>
          <a:p>
            <a:pPr lvl="1"/>
            <a:r>
              <a:rPr lang="en-US" altLang="cs-CZ" sz="1800" dirty="0">
                <a:solidFill>
                  <a:schemeClr val="tx1"/>
                </a:solidFill>
              </a:rPr>
              <a:t>Heathrow (LHR) Terminal 3</a:t>
            </a:r>
            <a:r>
              <a:rPr lang="cs-CZ" altLang="cs-CZ" sz="1800" dirty="0">
                <a:solidFill>
                  <a:schemeClr val="tx1"/>
                </a:solidFill>
              </a:rPr>
              <a:t>  - odlet </a:t>
            </a:r>
            <a:r>
              <a:rPr lang="en-US" altLang="cs-CZ" sz="1800" dirty="0">
                <a:solidFill>
                  <a:schemeClr val="tx1"/>
                </a:solidFill>
              </a:rPr>
              <a:t>15:25</a:t>
            </a:r>
            <a:r>
              <a:rPr lang="cs-CZ" altLang="cs-CZ" sz="1800" dirty="0">
                <a:solidFill>
                  <a:schemeClr val="tx1"/>
                </a:solidFill>
              </a:rPr>
              <a:t> ------ přílet Ruzyně (PRG) Terminal 1- 18:30</a:t>
            </a:r>
          </a:p>
          <a:p>
            <a:pPr lvl="1"/>
            <a:r>
              <a:rPr lang="cs-CZ" altLang="cs-CZ" sz="2000" dirty="0" err="1">
                <a:solidFill>
                  <a:schemeClr val="tx1"/>
                </a:solidFill>
              </a:rPr>
              <a:t>British</a:t>
            </a:r>
            <a:r>
              <a:rPr lang="cs-CZ" altLang="cs-CZ" sz="2000" dirty="0">
                <a:solidFill>
                  <a:schemeClr val="tx1"/>
                </a:solidFill>
              </a:rPr>
              <a:t> Airways (BA) ‐ 856</a:t>
            </a:r>
          </a:p>
          <a:p>
            <a:pPr lvl="1"/>
            <a:endParaRPr lang="en-US" alt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alt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Odbavené zavazadlo – </a:t>
            </a:r>
            <a:r>
              <a:rPr lang="cs-CZ" sz="2000" b="1" dirty="0">
                <a:solidFill>
                  <a:schemeClr val="tx1"/>
                </a:solidFill>
              </a:rPr>
              <a:t>do 23 kg </a:t>
            </a:r>
            <a:r>
              <a:rPr lang="cs-CZ" sz="2000" dirty="0">
                <a:solidFill>
                  <a:schemeClr val="tx1"/>
                </a:solidFill>
              </a:rPr>
              <a:t>+ příruční </a:t>
            </a:r>
          </a:p>
          <a:p>
            <a:r>
              <a:rPr lang="cs-CZ" sz="2000" dirty="0">
                <a:solidFill>
                  <a:schemeClr val="tx1"/>
                </a:solidFill>
              </a:rPr>
              <a:t>Palubní zavazadlo – </a:t>
            </a:r>
            <a:r>
              <a:rPr lang="cs-CZ" sz="2000" b="1" dirty="0">
                <a:solidFill>
                  <a:schemeClr val="tx1"/>
                </a:solidFill>
              </a:rPr>
              <a:t>do 8 kg o maximálních rozměrech 55x40x23 cm (do součtu 127cm)</a:t>
            </a: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endParaRPr lang="cs-CZ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3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640" y="286603"/>
            <a:ext cx="10607039" cy="1450757"/>
          </a:xfrm>
        </p:spPr>
        <p:txBody>
          <a:bodyPr>
            <a:noAutofit/>
          </a:bodyPr>
          <a:lstStyle/>
          <a:p>
            <a:r>
              <a:rPr lang="cs-CZ" sz="4800" dirty="0"/>
              <a:t>PARTNERSKÁ ORGANIZACE  </a:t>
            </a:r>
            <a:br>
              <a:rPr lang="cs-CZ" sz="4800" dirty="0">
                <a:solidFill>
                  <a:schemeClr val="tx1"/>
                </a:solidFill>
              </a:rPr>
            </a:br>
            <a:r>
              <a:rPr lang="cs-CZ" sz="4800" dirty="0">
                <a:solidFill>
                  <a:schemeClr val="tx1"/>
                </a:solidFill>
              </a:rPr>
              <a:t>      </a:t>
            </a:r>
            <a:r>
              <a:rPr lang="cs-CZ" sz="4000" dirty="0" err="1">
                <a:solidFill>
                  <a:schemeClr val="tx1"/>
                </a:solidFill>
              </a:rPr>
              <a:t>Tellus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Education</a:t>
            </a:r>
            <a:r>
              <a:rPr lang="cs-CZ" sz="4000" dirty="0">
                <a:solidFill>
                  <a:schemeClr val="tx1"/>
                </a:solidFill>
              </a:rPr>
              <a:t> Group – </a:t>
            </a:r>
            <a:r>
              <a:rPr lang="cs-CZ" sz="4000" dirty="0" err="1">
                <a:solidFill>
                  <a:schemeClr val="tx1"/>
                </a:solidFill>
              </a:rPr>
              <a:t>Tellus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Collage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63830" y="2037806"/>
            <a:ext cx="6899564" cy="4198636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Britská společnost zaměřená na odborné vzdělávání s více než desetiletou historií v poskytování pracovně-studijních programů, praxí a stáží napříč Evropou. </a:t>
            </a:r>
          </a:p>
          <a:p>
            <a:r>
              <a:rPr lang="cs-CZ" dirty="0">
                <a:solidFill>
                  <a:schemeClr val="tx1"/>
                </a:solidFill>
              </a:rPr>
              <a:t>Její hlavní činností je zajištění stáží v různých firmách a v různých profesích. Její zaměstnanci vybírají pro různé profese adekvátní pozice pro krátkodobé i dlouhodobé stáže a praxe. </a:t>
            </a:r>
          </a:p>
          <a:p>
            <a:r>
              <a:rPr lang="cs-CZ" dirty="0">
                <a:solidFill>
                  <a:schemeClr val="tx1"/>
                </a:solidFill>
              </a:rPr>
              <a:t> V letech 2012 a 2015 prvenství v poskytování odborných stáží</a:t>
            </a:r>
          </a:p>
          <a:p>
            <a:r>
              <a:rPr lang="cs-CZ" dirty="0">
                <a:solidFill>
                  <a:schemeClr val="tx1"/>
                </a:solidFill>
              </a:rPr>
              <a:t>Zástupci partnerské organizace zajišťují jak průběh odborné stáže, tak doprovodný program v odpoledních hodinách a víkendových dnech.</a:t>
            </a:r>
          </a:p>
          <a:p>
            <a:r>
              <a:rPr lang="cs-CZ" dirty="0">
                <a:solidFill>
                  <a:schemeClr val="tx1"/>
                </a:solidFill>
              </a:rPr>
              <a:t>Adresa pobočky zprostředkující  organizace: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                         </a:t>
            </a:r>
            <a:r>
              <a:rPr lang="en-US" dirty="0">
                <a:solidFill>
                  <a:schemeClr val="tx1"/>
                </a:solidFill>
              </a:rPr>
              <a:t>TELLUS COLLEGE, PLYMOUTH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                         </a:t>
            </a:r>
            <a:r>
              <a:rPr lang="en-US" dirty="0">
                <a:solidFill>
                  <a:schemeClr val="tx1"/>
                </a:solidFill>
              </a:rPr>
              <a:t>Swarthmore House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Mutley</a:t>
            </a:r>
            <a:r>
              <a:rPr lang="en-US" dirty="0">
                <a:solidFill>
                  <a:schemeClr val="tx1"/>
                </a:solidFill>
              </a:rPr>
              <a:t> Plain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Plymouth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PL4 6LF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310" y="2643835"/>
            <a:ext cx="4036744" cy="4036744"/>
          </a:xfrm>
          <a:prstGeom prst="rect">
            <a:avLst/>
          </a:prstGeom>
        </p:spPr>
      </p:pic>
      <p:pic>
        <p:nvPicPr>
          <p:cNvPr id="1026" name="Picture 2" descr="TellUs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451" y="286603"/>
            <a:ext cx="2538549" cy="8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5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sz="4800" dirty="0"/>
              <a:t>PROGRAM MOBILITY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11234"/>
            <a:ext cx="10112586" cy="4677691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cs-CZ" altLang="cs-CZ" sz="7200" dirty="0">
                <a:solidFill>
                  <a:schemeClr val="tx1"/>
                </a:solidFill>
              </a:rPr>
              <a:t>Praxe bude probíhat v ošetřovatelských domech každý všední den od cca </a:t>
            </a:r>
            <a:r>
              <a:rPr lang="cs-CZ" altLang="cs-CZ" sz="7200" b="1" dirty="0">
                <a:solidFill>
                  <a:schemeClr val="tx1"/>
                </a:solidFill>
              </a:rPr>
              <a:t>08:00 do 16:00 </a:t>
            </a:r>
            <a:r>
              <a:rPr lang="cs-CZ" altLang="cs-CZ" sz="7200" dirty="0">
                <a:solidFill>
                  <a:schemeClr val="tx1"/>
                </a:solidFill>
              </a:rPr>
              <a:t>hod. </a:t>
            </a:r>
          </a:p>
          <a:p>
            <a:pPr>
              <a:spcAft>
                <a:spcPts val="600"/>
              </a:spcAft>
            </a:pPr>
            <a:r>
              <a:rPr lang="cs-CZ" altLang="cs-CZ" sz="7200" dirty="0">
                <a:solidFill>
                  <a:schemeClr val="tx1"/>
                </a:solidFill>
              </a:rPr>
              <a:t>První den praxe se uskuteční:</a:t>
            </a:r>
          </a:p>
          <a:p>
            <a:pPr lvl="1">
              <a:spcAft>
                <a:spcPts val="600"/>
              </a:spcAft>
            </a:pPr>
            <a:r>
              <a:rPr lang="cs-CZ" altLang="cs-CZ" sz="7200" dirty="0">
                <a:solidFill>
                  <a:schemeClr val="tx1"/>
                </a:solidFill>
              </a:rPr>
              <a:t>Informační schůzka 8:30 (18.02) </a:t>
            </a:r>
            <a:r>
              <a:rPr lang="cs-CZ" altLang="cs-CZ" sz="7200" dirty="0" err="1">
                <a:solidFill>
                  <a:schemeClr val="tx1"/>
                </a:solidFill>
              </a:rPr>
              <a:t>Swarthmore</a:t>
            </a:r>
            <a:r>
              <a:rPr lang="cs-CZ" altLang="cs-CZ" sz="7200" dirty="0">
                <a:solidFill>
                  <a:schemeClr val="tx1"/>
                </a:solidFill>
              </a:rPr>
              <a:t> Centre, </a:t>
            </a:r>
            <a:r>
              <a:rPr lang="cs-CZ" altLang="cs-CZ" sz="7200" dirty="0" err="1">
                <a:solidFill>
                  <a:schemeClr val="tx1"/>
                </a:solidFill>
              </a:rPr>
              <a:t>Mutley</a:t>
            </a:r>
            <a:r>
              <a:rPr lang="cs-CZ" altLang="cs-CZ" sz="7200" dirty="0">
                <a:solidFill>
                  <a:schemeClr val="tx1"/>
                </a:solidFill>
              </a:rPr>
              <a:t> </a:t>
            </a:r>
            <a:r>
              <a:rPr lang="cs-CZ" altLang="cs-CZ" sz="7200" dirty="0" err="1">
                <a:solidFill>
                  <a:schemeClr val="tx1"/>
                </a:solidFill>
              </a:rPr>
              <a:t>Plain</a:t>
            </a:r>
            <a:r>
              <a:rPr lang="cs-CZ" altLang="cs-CZ" sz="7200" dirty="0">
                <a:solidFill>
                  <a:schemeClr val="tx1"/>
                </a:solidFill>
              </a:rPr>
              <a:t> – hostitelská rodina Vás doprovodí na místo setkání</a:t>
            </a:r>
          </a:p>
          <a:p>
            <a:pPr lvl="1">
              <a:spcAft>
                <a:spcPts val="600"/>
              </a:spcAft>
            </a:pPr>
            <a:r>
              <a:rPr lang="cs-CZ" altLang="cs-CZ" sz="7200" dirty="0">
                <a:solidFill>
                  <a:schemeClr val="tx1"/>
                </a:solidFill>
              </a:rPr>
              <a:t>Školení ohledně práce se seniory - “</a:t>
            </a:r>
            <a:r>
              <a:rPr lang="cs-CZ" altLang="cs-CZ" sz="7200" dirty="0" err="1">
                <a:solidFill>
                  <a:schemeClr val="tx1"/>
                </a:solidFill>
              </a:rPr>
              <a:t>Responsible</a:t>
            </a:r>
            <a:r>
              <a:rPr lang="cs-CZ" altLang="cs-CZ" sz="7200" dirty="0">
                <a:solidFill>
                  <a:schemeClr val="tx1"/>
                </a:solidFill>
              </a:rPr>
              <a:t> </a:t>
            </a:r>
            <a:r>
              <a:rPr lang="cs-CZ" altLang="cs-CZ" sz="7200" dirty="0" err="1">
                <a:solidFill>
                  <a:schemeClr val="tx1"/>
                </a:solidFill>
              </a:rPr>
              <a:t>Work</a:t>
            </a:r>
            <a:r>
              <a:rPr lang="cs-CZ" altLang="cs-CZ" sz="7200" dirty="0">
                <a:solidFill>
                  <a:schemeClr val="tx1"/>
                </a:solidFill>
              </a:rPr>
              <a:t> </a:t>
            </a:r>
            <a:r>
              <a:rPr lang="cs-CZ" altLang="cs-CZ" sz="7200" dirty="0" err="1">
                <a:solidFill>
                  <a:schemeClr val="tx1"/>
                </a:solidFill>
              </a:rPr>
              <a:t>Practice</a:t>
            </a:r>
            <a:r>
              <a:rPr lang="cs-CZ" altLang="cs-CZ" sz="7200" dirty="0">
                <a:solidFill>
                  <a:schemeClr val="tx1"/>
                </a:solidFill>
              </a:rPr>
              <a:t>” </a:t>
            </a:r>
          </a:p>
          <a:p>
            <a:pPr lvl="1">
              <a:spcAft>
                <a:spcPts val="600"/>
              </a:spcAft>
            </a:pPr>
            <a:r>
              <a:rPr lang="cs-CZ" altLang="cs-CZ" sz="7200" dirty="0">
                <a:solidFill>
                  <a:schemeClr val="tx1"/>
                </a:solidFill>
              </a:rPr>
              <a:t>Orientační procházka městem (dostane mapy a instrukce)</a:t>
            </a:r>
          </a:p>
          <a:p>
            <a:pPr lvl="1">
              <a:spcAft>
                <a:spcPts val="600"/>
              </a:spcAft>
            </a:pPr>
            <a:r>
              <a:rPr lang="cs-CZ" altLang="cs-CZ" sz="7200" dirty="0">
                <a:solidFill>
                  <a:schemeClr val="tx1"/>
                </a:solidFill>
              </a:rPr>
              <a:t>Seznámení s tutorem z </a:t>
            </a:r>
            <a:r>
              <a:rPr lang="cs-CZ" altLang="cs-CZ" sz="7200" dirty="0" err="1">
                <a:solidFill>
                  <a:schemeClr val="tx1"/>
                </a:solidFill>
              </a:rPr>
              <a:t>Tellus</a:t>
            </a:r>
            <a:r>
              <a:rPr lang="cs-CZ" altLang="cs-CZ" sz="7200" dirty="0">
                <a:solidFill>
                  <a:schemeClr val="tx1"/>
                </a:solidFill>
              </a:rPr>
              <a:t>, podrobnou náplní a průběhem praxe </a:t>
            </a:r>
            <a:endParaRPr lang="cs-CZ" altLang="cs-CZ" sz="6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7200" dirty="0">
                <a:solidFill>
                  <a:schemeClr val="tx1"/>
                </a:solidFill>
              </a:rPr>
              <a:t>Druhý den: nástup na praxe – samostatně dle instrukcí, v případě potřeby asistence mentora z </a:t>
            </a:r>
            <a:r>
              <a:rPr lang="cs-CZ" altLang="cs-CZ" sz="7200" dirty="0" err="1">
                <a:solidFill>
                  <a:schemeClr val="tx1"/>
                </a:solidFill>
              </a:rPr>
              <a:t>Tellus</a:t>
            </a:r>
            <a:endParaRPr lang="cs-CZ" altLang="cs-CZ" sz="7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7200" dirty="0">
                <a:solidFill>
                  <a:schemeClr val="tx1"/>
                </a:solidFill>
              </a:rPr>
              <a:t>O víkendech připraven doprovodný program – volitelné aktivity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cs-CZ" altLang="cs-CZ" sz="7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7200" dirty="0">
                <a:solidFill>
                  <a:schemeClr val="tx1"/>
                </a:solidFill>
              </a:rPr>
              <a:t>Kontaktní osoba: Jana </a:t>
            </a:r>
            <a:r>
              <a:rPr lang="cs-CZ" altLang="cs-CZ" sz="7200" dirty="0" err="1">
                <a:solidFill>
                  <a:schemeClr val="tx1"/>
                </a:solidFill>
              </a:rPr>
              <a:t>Klbiková</a:t>
            </a:r>
            <a:r>
              <a:rPr lang="cs-CZ" altLang="cs-CZ" sz="7200" dirty="0">
                <a:solidFill>
                  <a:schemeClr val="tx1"/>
                </a:solidFill>
              </a:rPr>
              <a:t>, +44 1752 876046, janak@tellusgroup.co.uk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43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cs-CZ"/>
              <a:t>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dirty="0">
                <a:solidFill>
                  <a:schemeClr val="tx1"/>
                </a:solidFill>
              </a:rPr>
              <a:t>Na místo praxe se budete dopravovat buď pěšky, autem nebo autobusem</a:t>
            </a:r>
          </a:p>
          <a:p>
            <a:pPr>
              <a:spcAft>
                <a:spcPts val="600"/>
              </a:spcAft>
            </a:pPr>
            <a:r>
              <a:rPr lang="cs-CZ" altLang="cs-CZ" dirty="0">
                <a:solidFill>
                  <a:schemeClr val="tx1"/>
                </a:solidFill>
              </a:rPr>
              <a:t>Jízdenky na hromadnou dopravu jsou hrazeny</a:t>
            </a: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chemeClr val="tx1"/>
                </a:solidFill>
              </a:rPr>
              <a:t>Umístění do ošetřovatelských domů pro seniory v okolí Plymouth </a:t>
            </a: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chemeClr val="tx1"/>
                </a:solidFill>
              </a:rPr>
              <a:t>Každý účastník umístěn samostatně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1623307"/>
            <a:ext cx="4602747" cy="310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8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cs-CZ"/>
              <a:t>UBYTOVÁNÍ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0" y="1930401"/>
            <a:ext cx="4426685" cy="4110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Ubytováni budete v hostitelských rodinách v okolí města Plymouth, vždy po dvojicích (viz. rozpis)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Ručníky a ložní prádlo poskytne hostitelská rodina, šampon a kosmetické potřeby si přivezte 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Přístup k pračce v případě potřeby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Noční klid je </a:t>
            </a:r>
            <a:r>
              <a:rPr lang="cs-CZ" sz="1700" b="1" dirty="0">
                <a:solidFill>
                  <a:schemeClr val="tx1"/>
                </a:solidFill>
              </a:rPr>
              <a:t>od 23:00 – 07:00 hod.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FF0000"/>
                </a:solidFill>
              </a:rPr>
              <a:t>!!! Nezapomeňte si vzít s sebou redukci, v Anglii jsou jiné zásuvky!!!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  <a:p>
            <a:pPr>
              <a:lnSpc>
                <a:spcPct val="90000"/>
              </a:lnSpc>
            </a:pPr>
            <a:endParaRPr lang="cs-CZ" sz="1700" dirty="0"/>
          </a:p>
          <a:p>
            <a:pPr>
              <a:lnSpc>
                <a:spcPct val="90000"/>
              </a:lnSpc>
            </a:pPr>
            <a:endParaRPr lang="cs-CZ" sz="1700" dirty="0"/>
          </a:p>
          <a:p>
            <a:pPr>
              <a:lnSpc>
                <a:spcPct val="90000"/>
              </a:lnSpc>
            </a:pPr>
            <a:endParaRPr lang="cs-CZ" sz="17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817" y="835906"/>
            <a:ext cx="3120301" cy="20749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252" y="783836"/>
            <a:ext cx="2062895" cy="31138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17" y="3999166"/>
            <a:ext cx="4024032" cy="20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3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ouvisejÃ­cÃ­ obrÃ¡zek">
            <a:extLst>
              <a:ext uri="{FF2B5EF4-FFF2-40B4-BE49-F238E27FC236}">
                <a16:creationId xmlns:a16="http://schemas.microsoft.com/office/drawing/2014/main" id="{1E472C90-4EF7-4043-824A-88605DDBB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8" r="7479"/>
          <a:stretch/>
        </p:blipFill>
        <p:spPr bwMode="auto"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cs-CZ" dirty="0"/>
              <a:t>STRAVOVÁNÍ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cs-CZ" dirty="0"/>
              <a:t> V průběhu stáže je hrazena plná penze (snídaně, oběd - balíček, večeře)</a:t>
            </a:r>
          </a:p>
          <a:p>
            <a:r>
              <a:rPr lang="cs-CZ" dirty="0"/>
              <a:t>Balíček – sendvič, ovoce, sladkost </a:t>
            </a:r>
          </a:p>
          <a:p>
            <a:r>
              <a:rPr lang="cs-CZ" dirty="0"/>
              <a:t>Strava bude poskytována v rodinách – i o víkendech </a:t>
            </a:r>
          </a:p>
          <a:p>
            <a:r>
              <a:rPr lang="cs-CZ" dirty="0"/>
              <a:t>!!! Nahlásit alergie, léky či jiná omezení !!!</a:t>
            </a:r>
          </a:p>
          <a:p>
            <a:endParaRPr lang="cs-CZ" dirty="0"/>
          </a:p>
        </p:txBody>
      </p:sp>
      <p:cxnSp>
        <p:nvCxnSpPr>
          <p:cNvPr id="2054" name="Straight Connector 13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07352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Faseta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2.xml><?xml version="1.0" encoding="utf-8"?>
<a:themeOverride xmlns:a="http://schemas.openxmlformats.org/drawingml/2006/main">
  <a:clrScheme name="Faseta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1108</Words>
  <Application>Microsoft Office PowerPoint</Application>
  <PresentationFormat>Širokoúhlá obrazovka</PresentationFormat>
  <Paragraphs>128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Trebuchet MS</vt:lpstr>
      <vt:lpstr>Wingdings 2</vt:lpstr>
      <vt:lpstr>Wingdings 3</vt:lpstr>
      <vt:lpstr>Faseta</vt:lpstr>
      <vt:lpstr>„Realizace zahraničních odborných praxí pro studenty vyšších odborných škol zdravotnických na Vysočině“  2018-1-CZ01-KA102-047220</vt:lpstr>
      <vt:lpstr>PROGRAM ERASMUS+</vt:lpstr>
      <vt:lpstr>PRAXE – Co mi přinese? </vt:lpstr>
      <vt:lpstr>CESTA DO ANGLIE A ZPĚT</vt:lpstr>
      <vt:lpstr>PARTNERSKÁ ORGANIZACE         Tellus Education Group – Tellus Collage </vt:lpstr>
      <vt:lpstr>PROGRAM MOBILITY</vt:lpstr>
      <vt:lpstr>PRAXE</vt:lpstr>
      <vt:lpstr>UBYTOVÁNÍ</vt:lpstr>
      <vt:lpstr>STRAVOVÁNÍ</vt:lpstr>
      <vt:lpstr>CO S SEBOU?</vt:lpstr>
      <vt:lpstr>UNITED KINGDOM </vt:lpstr>
      <vt:lpstr>Prezentace aplikace PowerPoint</vt:lpstr>
      <vt:lpstr>Prezentace aplikace PowerPoint</vt:lpstr>
      <vt:lpstr>DISEMINACE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„Realizace zahraničních odborných praxí pro studenty vyšších odborných škol zdravotnických na Vysočině“  2018-1-CZ01-KA102-047220</dc:title>
  <dc:creator>Viktor Hintnaus</dc:creator>
  <cp:lastModifiedBy>Viktor Hintnaus</cp:lastModifiedBy>
  <cp:revision>10</cp:revision>
  <dcterms:created xsi:type="dcterms:W3CDTF">2019-02-05T08:50:45Z</dcterms:created>
  <dcterms:modified xsi:type="dcterms:W3CDTF">2019-02-07T07:13:45Z</dcterms:modified>
</cp:coreProperties>
</file>